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Lst>
  <p:notesMasterIdLst>
    <p:notesMasterId r:id="rId10"/>
  </p:notesMasterIdLst>
  <p:sldSz cx="14630400" cy="8229600"/>
  <p:notesSz cx="8229600" cy="14630400"/>
  <p:embeddedFontLst>
    <p:embeddedFont>
      <p:font typeface="Prata"/>
      <p:regular r:id="rId15"/>
    </p:embeddedFont>
    <p:embeddedFont>
      <p:font typeface="Prata"/>
      <p:regular r:id="rId16"/>
    </p:embeddedFont>
    <p:embeddedFont>
      <p:font typeface="Raleway"/>
      <p:regular r:id="rId17"/>
    </p:embeddedFont>
    <p:embeddedFont>
      <p:font typeface="Raleway"/>
      <p:regular r:id="rId18"/>
    </p:embeddedFont>
    <p:embeddedFont>
      <p:font typeface="Raleway"/>
      <p:regular r:id="rId19"/>
    </p:embeddedFont>
    <p:embeddedFont>
      <p:font typeface="Raleway"/>
      <p:regular r:id="rId20"/>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notesMaster" Target="notesMasters/notesMaster1.xml"/><Relationship Id="rId11" Type="http://schemas.openxmlformats.org/officeDocument/2006/relationships/presProps" Target="presProps.xml"/><Relationship Id="rId12" Type="http://schemas.openxmlformats.org/officeDocument/2006/relationships/viewProps" Target="viewProps.xml"/><Relationship Id="rId13" Type="http://schemas.openxmlformats.org/officeDocument/2006/relationships/theme" Target="theme/theme1.xml"/><Relationship Id="rId14" Type="http://schemas.openxmlformats.org/officeDocument/2006/relationships/tableStyles" Target="tableStyles.xml"/><Relationship Id="rId15" Type="http://schemas.openxmlformats.org/officeDocument/2006/relationships/font" Target="fonts/font1.fntdata"/><Relationship Id="rId16" Type="http://schemas.openxmlformats.org/officeDocument/2006/relationships/font" Target="fonts/font2.fntdata"/><Relationship Id="rId17" Type="http://schemas.openxmlformats.org/officeDocument/2006/relationships/font" Target="fonts/font3.fntdata"/><Relationship Id="rId18" Type="http://schemas.openxmlformats.org/officeDocument/2006/relationships/font" Target="fonts/font4.fntdata"/><Relationship Id="rId19" Type="http://schemas.openxmlformats.org/officeDocument/2006/relationships/font" Target="fonts/font5.fntdata"/><Relationship Id="rId20" Type="http://schemas.openxmlformats.org/officeDocument/2006/relationships/font" Target="fonts/font6.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2-1.png"/><Relationship Id="rId2" Type="http://schemas.openxmlformats.org/officeDocument/2006/relationships/image" Target="../media/image-1002-2.pn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3-1.png"/><Relationship Id="rId2" Type="http://schemas.openxmlformats.org/officeDocument/2006/relationships/image" Target="../media/image-1003-2.pn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4-1.png"/><Relationship Id="rId2" Type="http://schemas.openxmlformats.org/officeDocument/2006/relationships/image" Target="../media/image-1004-2.png"/><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5-1.png"/><Relationship Id="rId2" Type="http://schemas.openxmlformats.org/officeDocument/2006/relationships/image" Target="../media/image-1005-2.pn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6-1.png"/><Relationship Id="rId2" Type="http://schemas.openxmlformats.org/officeDocument/2006/relationships/image" Target="../media/image-1006-2.pn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7-1.png"/><Relationship Id="rId2" Type="http://schemas.openxmlformats.org/officeDocument/2006/relationships/image" Target="../media/image-1007-2.png"/><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8-1.png"/><Relationship Id="rId2" Type="http://schemas.openxmlformats.org/officeDocument/2006/relationships/image" Target="../media/image-1008-2.png"/><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9-1.png"/><Relationship Id="rId2" Type="http://schemas.openxmlformats.org/officeDocument/2006/relationships/image" Target="../media/image-1009-2.pn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slideLayout" Target="../slideLayouts/slideLayout2.xml"/><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4.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slideLayout" Target="../slideLayouts/slideLayout6.xml"/><Relationship Id="rId6"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8.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9.xml"/><Relationship Id="rId3"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1821180"/>
            <a:ext cx="7556421" cy="1417558"/>
          </a:xfrm>
          <a:prstGeom prst="rect">
            <a:avLst/>
          </a:prstGeom>
          <a:noFill/>
          <a:ln/>
        </p:spPr>
        <p:txBody>
          <a:bodyPr wrap="square" lIns="0" tIns="0" rIns="0" bIns="0" rtlCol="0" anchor="t"/>
          <a:lstStyle/>
          <a:p>
            <a:pPr algn="l" indent="0" marL="0">
              <a:lnSpc>
                <a:spcPts val="5550"/>
              </a:lnSpc>
              <a:buNone/>
            </a:pPr>
            <a:r>
              <a:rPr lang="en-US" sz="4450" dirty="0">
                <a:solidFill>
                  <a:srgbClr val="F2E782"/>
                </a:solidFill>
                <a:latin typeface="Prata" pitchFamily="34" charset="0"/>
                <a:ea typeface="Prata" pitchFamily="34" charset="-122"/>
                <a:cs typeface="Prata" pitchFamily="34" charset="-120"/>
              </a:rPr>
              <a:t>Brain Tumor Classification Using PSO-Optimized CNN</a:t>
            </a:r>
            <a:endParaRPr lang="en-US" sz="4450" dirty="0"/>
          </a:p>
        </p:txBody>
      </p:sp>
      <p:sp>
        <p:nvSpPr>
          <p:cNvPr id="4" name="Text 1"/>
          <p:cNvSpPr/>
          <p:nvPr/>
        </p:nvSpPr>
        <p:spPr>
          <a:xfrm>
            <a:off x="6280190" y="3578900"/>
            <a:ext cx="7556421" cy="2177415"/>
          </a:xfrm>
          <a:prstGeom prst="rect">
            <a:avLst/>
          </a:prstGeom>
          <a:noFill/>
          <a:ln/>
        </p:spPr>
        <p:txBody>
          <a:bodyPr wrap="square" lIns="0" tIns="0" rIns="0" bIns="0" rtlCol="0" anchor="t"/>
          <a:lstStyle/>
          <a:p>
            <a:pPr algn="l" indent="0" marL="0">
              <a:lnSpc>
                <a:spcPts val="2850"/>
              </a:lnSpc>
              <a:buNone/>
            </a:pPr>
            <a:r>
              <a:rPr lang="en-US" sz="1750" dirty="0">
                <a:solidFill>
                  <a:srgbClr val="CFCBBF"/>
                </a:solidFill>
                <a:latin typeface="Raleway" pitchFamily="34" charset="0"/>
                <a:ea typeface="Raleway" pitchFamily="34" charset="-122"/>
                <a:cs typeface="Raleway" pitchFamily="34" charset="-120"/>
              </a:rPr>
              <a:t>This presentation summarizes the development, training, and evaluation of a convolutional neural network (CNN) optimized by Particle Swarm Optimization (PSO) for brain tumor classification. The model classifies four tumor types using MRI images, leveraging advanced data augmentation and training techniques to improve accuracy and robustness.</a:t>
            </a:r>
            <a:endParaRPr lang="en-US" sz="1750" dirty="0"/>
          </a:p>
        </p:txBody>
      </p:sp>
      <p:sp>
        <p:nvSpPr>
          <p:cNvPr id="5" name="Shape 2"/>
          <p:cNvSpPr/>
          <p:nvPr/>
        </p:nvSpPr>
        <p:spPr>
          <a:xfrm>
            <a:off x="6280190" y="6028373"/>
            <a:ext cx="362903" cy="362903"/>
          </a:xfrm>
          <a:prstGeom prst="roundRect">
            <a:avLst>
              <a:gd name="adj" fmla="val 25194296"/>
            </a:avLst>
          </a:prstGeom>
          <a:noFill/>
          <a:ln w="7620">
            <a:solidFill>
              <a:srgbClr val="4D4D51"/>
            </a:solidFill>
            <a:prstDash val="solid"/>
          </a:ln>
        </p:spPr>
      </p:sp>
      <p:pic>
        <p:nvPicPr>
          <p:cNvPr id="6" name="Image 1" descr="preencoded.png">    </p:cNvPr>
          <p:cNvPicPr>
            <a:picLocks noChangeAspect="1"/>
          </p:cNvPicPr>
          <p:nvPr/>
        </p:nvPicPr>
        <p:blipFill>
          <a:blip r:embed="rId2"/>
          <a:stretch>
            <a:fillRect/>
          </a:stretch>
        </p:blipFill>
        <p:spPr>
          <a:xfrm>
            <a:off x="6287810" y="6035992"/>
            <a:ext cx="347663" cy="347663"/>
          </a:xfrm>
          <a:prstGeom prst="rect">
            <a:avLst/>
          </a:prstGeom>
        </p:spPr>
      </p:pic>
      <p:sp>
        <p:nvSpPr>
          <p:cNvPr id="7" name="Text 3"/>
          <p:cNvSpPr/>
          <p:nvPr/>
        </p:nvSpPr>
        <p:spPr>
          <a:xfrm>
            <a:off x="6756440" y="6011466"/>
            <a:ext cx="2749629" cy="396835"/>
          </a:xfrm>
          <a:prstGeom prst="rect">
            <a:avLst/>
          </a:prstGeom>
          <a:noFill/>
          <a:ln/>
        </p:spPr>
        <p:txBody>
          <a:bodyPr wrap="none" lIns="0" tIns="0" rIns="0" bIns="0" rtlCol="0" anchor="t"/>
          <a:lstStyle/>
          <a:p>
            <a:pPr algn="l" indent="0" marL="0">
              <a:lnSpc>
                <a:spcPts val="3100"/>
              </a:lnSpc>
              <a:buNone/>
            </a:pPr>
            <a:r>
              <a:rPr lang="en-US" sz="2200" b="1" dirty="0">
                <a:solidFill>
                  <a:srgbClr val="CFCBBF"/>
                </a:solidFill>
                <a:latin typeface="Raleway Bold" pitchFamily="34" charset="0"/>
                <a:ea typeface="Raleway Bold" pitchFamily="34" charset="-122"/>
                <a:cs typeface="Raleway Bold" pitchFamily="34" charset="-120"/>
              </a:rPr>
              <a:t>by Farouk Mohamed</a:t>
            </a:r>
            <a:endParaRPr lang="en-US" sz="22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78669" y="613410"/>
            <a:ext cx="7586663" cy="1390650"/>
          </a:xfrm>
          <a:prstGeom prst="rect">
            <a:avLst/>
          </a:prstGeom>
          <a:noFill/>
          <a:ln/>
        </p:spPr>
        <p:txBody>
          <a:bodyPr wrap="square" lIns="0" tIns="0" rIns="0" bIns="0" rtlCol="0" anchor="t"/>
          <a:lstStyle/>
          <a:p>
            <a:pPr algn="l" indent="0" marL="0">
              <a:lnSpc>
                <a:spcPts val="5450"/>
              </a:lnSpc>
              <a:buNone/>
            </a:pPr>
            <a:r>
              <a:rPr lang="en-US" sz="4350" dirty="0">
                <a:solidFill>
                  <a:srgbClr val="F2E782"/>
                </a:solidFill>
                <a:latin typeface="Prata" pitchFamily="34" charset="0"/>
                <a:ea typeface="Prata" pitchFamily="34" charset="-122"/>
                <a:cs typeface="Prata" pitchFamily="34" charset="-120"/>
              </a:rPr>
              <a:t>Model Architecture and PSO Optimization</a:t>
            </a:r>
            <a:endParaRPr lang="en-US" sz="4350" dirty="0"/>
          </a:p>
        </p:txBody>
      </p:sp>
      <p:sp>
        <p:nvSpPr>
          <p:cNvPr id="4" name="Shape 1"/>
          <p:cNvSpPr/>
          <p:nvPr/>
        </p:nvSpPr>
        <p:spPr>
          <a:xfrm>
            <a:off x="778669" y="2337792"/>
            <a:ext cx="3682127" cy="3061930"/>
          </a:xfrm>
          <a:prstGeom prst="roundRect">
            <a:avLst>
              <a:gd name="adj" fmla="val 1090"/>
            </a:avLst>
          </a:prstGeom>
          <a:solidFill>
            <a:srgbClr val="3A3B3C"/>
          </a:solidFill>
          <a:ln/>
        </p:spPr>
      </p:sp>
      <p:sp>
        <p:nvSpPr>
          <p:cNvPr id="5" name="Text 2"/>
          <p:cNvSpPr/>
          <p:nvPr/>
        </p:nvSpPr>
        <p:spPr>
          <a:xfrm>
            <a:off x="1001078" y="2560201"/>
            <a:ext cx="2826306" cy="347663"/>
          </a:xfrm>
          <a:prstGeom prst="rect">
            <a:avLst/>
          </a:prstGeom>
          <a:noFill/>
          <a:ln/>
        </p:spPr>
        <p:txBody>
          <a:bodyPr wrap="none" lIns="0" tIns="0" rIns="0" bIns="0" rtlCol="0" anchor="t"/>
          <a:lstStyle/>
          <a:p>
            <a:pPr algn="l" indent="0" marL="0">
              <a:lnSpc>
                <a:spcPts val="2700"/>
              </a:lnSpc>
              <a:buNone/>
            </a:pPr>
            <a:r>
              <a:rPr lang="en-US" sz="2150" dirty="0">
                <a:solidFill>
                  <a:srgbClr val="CFCBBF"/>
                </a:solidFill>
                <a:latin typeface="Prata" pitchFamily="34" charset="0"/>
                <a:ea typeface="Prata" pitchFamily="34" charset="-122"/>
                <a:cs typeface="Prata" pitchFamily="34" charset="-120"/>
              </a:rPr>
              <a:t>Convolutional Blocks</a:t>
            </a:r>
            <a:endParaRPr lang="en-US" sz="2150" dirty="0"/>
          </a:p>
        </p:txBody>
      </p:sp>
      <p:sp>
        <p:nvSpPr>
          <p:cNvPr id="6" name="Text 3"/>
          <p:cNvSpPr/>
          <p:nvPr/>
        </p:nvSpPr>
        <p:spPr>
          <a:xfrm>
            <a:off x="1001078" y="3041333"/>
            <a:ext cx="3237309" cy="2135981"/>
          </a:xfrm>
          <a:prstGeom prst="rect">
            <a:avLst/>
          </a:prstGeom>
          <a:noFill/>
          <a:ln/>
        </p:spPr>
        <p:txBody>
          <a:bodyPr wrap="square" lIns="0" tIns="0" rIns="0" bIns="0" rtlCol="0" anchor="t"/>
          <a:lstStyle/>
          <a:p>
            <a:pPr algn="l" indent="0" marL="0">
              <a:lnSpc>
                <a:spcPts val="2800"/>
              </a:lnSpc>
              <a:buNone/>
            </a:pPr>
            <a:r>
              <a:rPr lang="en-US" sz="1750" dirty="0">
                <a:solidFill>
                  <a:srgbClr val="CFCBBF"/>
                </a:solidFill>
                <a:latin typeface="Raleway" pitchFamily="34" charset="0"/>
                <a:ea typeface="Raleway" pitchFamily="34" charset="-122"/>
                <a:cs typeface="Raleway" pitchFamily="34" charset="-120"/>
              </a:rPr>
              <a:t>Three convolutional blocks with batch normalization, ReLU activation, max pooling, and dropout layers. Filters optimized to 32, 64, and 128 respectively.</a:t>
            </a:r>
            <a:endParaRPr lang="en-US" sz="1750" dirty="0"/>
          </a:p>
        </p:txBody>
      </p:sp>
      <p:sp>
        <p:nvSpPr>
          <p:cNvPr id="7" name="Shape 4"/>
          <p:cNvSpPr/>
          <p:nvPr/>
        </p:nvSpPr>
        <p:spPr>
          <a:xfrm>
            <a:off x="4683204" y="2337792"/>
            <a:ext cx="3682127" cy="3061930"/>
          </a:xfrm>
          <a:prstGeom prst="roundRect">
            <a:avLst>
              <a:gd name="adj" fmla="val 1090"/>
            </a:avLst>
          </a:prstGeom>
          <a:solidFill>
            <a:srgbClr val="3A3B3C"/>
          </a:solidFill>
          <a:ln/>
        </p:spPr>
      </p:sp>
      <p:sp>
        <p:nvSpPr>
          <p:cNvPr id="8" name="Text 5"/>
          <p:cNvSpPr/>
          <p:nvPr/>
        </p:nvSpPr>
        <p:spPr>
          <a:xfrm>
            <a:off x="4905613" y="2560201"/>
            <a:ext cx="3151823" cy="347663"/>
          </a:xfrm>
          <a:prstGeom prst="rect">
            <a:avLst/>
          </a:prstGeom>
          <a:noFill/>
          <a:ln/>
        </p:spPr>
        <p:txBody>
          <a:bodyPr wrap="none" lIns="0" tIns="0" rIns="0" bIns="0" rtlCol="0" anchor="t"/>
          <a:lstStyle/>
          <a:p>
            <a:pPr algn="l" indent="0" marL="0">
              <a:lnSpc>
                <a:spcPts val="2700"/>
              </a:lnSpc>
              <a:buNone/>
            </a:pPr>
            <a:r>
              <a:rPr lang="en-US" sz="2150" dirty="0">
                <a:solidFill>
                  <a:srgbClr val="CFCBBF"/>
                </a:solidFill>
                <a:latin typeface="Prata" pitchFamily="34" charset="0"/>
                <a:ea typeface="Prata" pitchFamily="34" charset="-122"/>
                <a:cs typeface="Prata" pitchFamily="34" charset="-120"/>
              </a:rPr>
              <a:t>Fully Connected Layers</a:t>
            </a:r>
            <a:endParaRPr lang="en-US" sz="2150" dirty="0"/>
          </a:p>
        </p:txBody>
      </p:sp>
      <p:sp>
        <p:nvSpPr>
          <p:cNvPr id="9" name="Text 6"/>
          <p:cNvSpPr/>
          <p:nvPr/>
        </p:nvSpPr>
        <p:spPr>
          <a:xfrm>
            <a:off x="4905613" y="3041333"/>
            <a:ext cx="3237309" cy="1779984"/>
          </a:xfrm>
          <a:prstGeom prst="rect">
            <a:avLst/>
          </a:prstGeom>
          <a:noFill/>
          <a:ln/>
        </p:spPr>
        <p:txBody>
          <a:bodyPr wrap="square" lIns="0" tIns="0" rIns="0" bIns="0" rtlCol="0" anchor="t"/>
          <a:lstStyle/>
          <a:p>
            <a:pPr algn="l" indent="0" marL="0">
              <a:lnSpc>
                <a:spcPts val="2800"/>
              </a:lnSpc>
              <a:buNone/>
            </a:pPr>
            <a:r>
              <a:rPr lang="en-US" sz="1750" dirty="0">
                <a:solidFill>
                  <a:srgbClr val="CFCBBF"/>
                </a:solidFill>
                <a:latin typeface="Raleway" pitchFamily="34" charset="0"/>
                <a:ea typeface="Raleway" pitchFamily="34" charset="-122"/>
                <a:cs typeface="Raleway" pitchFamily="34" charset="-120"/>
              </a:rPr>
              <a:t>One dense layer with 512 units followed by batch normalization and dropout, leading to a 4-class output layer for tumor classification.</a:t>
            </a:r>
            <a:endParaRPr lang="en-US" sz="1750" dirty="0"/>
          </a:p>
        </p:txBody>
      </p:sp>
      <p:sp>
        <p:nvSpPr>
          <p:cNvPr id="10" name="Shape 7"/>
          <p:cNvSpPr/>
          <p:nvPr/>
        </p:nvSpPr>
        <p:spPr>
          <a:xfrm>
            <a:off x="778669" y="5622131"/>
            <a:ext cx="7586663" cy="1993940"/>
          </a:xfrm>
          <a:prstGeom prst="roundRect">
            <a:avLst>
              <a:gd name="adj" fmla="val 1674"/>
            </a:avLst>
          </a:prstGeom>
          <a:solidFill>
            <a:srgbClr val="3A3B3C"/>
          </a:solidFill>
          <a:ln/>
        </p:spPr>
      </p:sp>
      <p:sp>
        <p:nvSpPr>
          <p:cNvPr id="11" name="Text 8"/>
          <p:cNvSpPr/>
          <p:nvPr/>
        </p:nvSpPr>
        <p:spPr>
          <a:xfrm>
            <a:off x="1001078" y="5844540"/>
            <a:ext cx="2781181" cy="347663"/>
          </a:xfrm>
          <a:prstGeom prst="rect">
            <a:avLst/>
          </a:prstGeom>
          <a:noFill/>
          <a:ln/>
        </p:spPr>
        <p:txBody>
          <a:bodyPr wrap="none" lIns="0" tIns="0" rIns="0" bIns="0" rtlCol="0" anchor="t"/>
          <a:lstStyle/>
          <a:p>
            <a:pPr algn="l" indent="0" marL="0">
              <a:lnSpc>
                <a:spcPts val="2700"/>
              </a:lnSpc>
              <a:buNone/>
            </a:pPr>
            <a:r>
              <a:rPr lang="en-US" sz="2150" dirty="0">
                <a:solidFill>
                  <a:srgbClr val="CFCBBF"/>
                </a:solidFill>
                <a:latin typeface="Prata" pitchFamily="34" charset="0"/>
                <a:ea typeface="Prata" pitchFamily="34" charset="-122"/>
                <a:cs typeface="Prata" pitchFamily="34" charset="-120"/>
              </a:rPr>
              <a:t>PSO Parameters</a:t>
            </a:r>
            <a:endParaRPr lang="en-US" sz="2150" dirty="0"/>
          </a:p>
        </p:txBody>
      </p:sp>
      <p:sp>
        <p:nvSpPr>
          <p:cNvPr id="12" name="Text 9"/>
          <p:cNvSpPr/>
          <p:nvPr/>
        </p:nvSpPr>
        <p:spPr>
          <a:xfrm>
            <a:off x="1001078" y="6325672"/>
            <a:ext cx="7141845" cy="1067991"/>
          </a:xfrm>
          <a:prstGeom prst="rect">
            <a:avLst/>
          </a:prstGeom>
          <a:noFill/>
          <a:ln/>
        </p:spPr>
        <p:txBody>
          <a:bodyPr wrap="square" lIns="0" tIns="0" rIns="0" bIns="0" rtlCol="0" anchor="t"/>
          <a:lstStyle/>
          <a:p>
            <a:pPr algn="l" indent="0" marL="0">
              <a:lnSpc>
                <a:spcPts val="2800"/>
              </a:lnSpc>
              <a:buNone/>
            </a:pPr>
            <a:r>
              <a:rPr lang="en-US" sz="1750" dirty="0">
                <a:solidFill>
                  <a:srgbClr val="CFCBBF"/>
                </a:solidFill>
                <a:latin typeface="Raleway" pitchFamily="34" charset="0"/>
                <a:ea typeface="Raleway" pitchFamily="34" charset="-122"/>
                <a:cs typeface="Raleway" pitchFamily="34" charset="-120"/>
              </a:rPr>
              <a:t>Learning rate, weight decay, dropout rates, filter counts, and batch size were optimized using Particle Swarm Optimization for best performance.</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812006"/>
            <a:ext cx="7556421" cy="1417558"/>
          </a:xfrm>
          <a:prstGeom prst="rect">
            <a:avLst/>
          </a:prstGeom>
          <a:noFill/>
          <a:ln/>
        </p:spPr>
        <p:txBody>
          <a:bodyPr wrap="square" lIns="0" tIns="0" rIns="0" bIns="0" rtlCol="0" anchor="t"/>
          <a:lstStyle/>
          <a:p>
            <a:pPr algn="l" indent="0" marL="0">
              <a:lnSpc>
                <a:spcPts val="5550"/>
              </a:lnSpc>
              <a:buNone/>
            </a:pPr>
            <a:r>
              <a:rPr lang="en-US" sz="4450" dirty="0">
                <a:solidFill>
                  <a:srgbClr val="F2E782"/>
                </a:solidFill>
                <a:latin typeface="Prata" pitchFamily="34" charset="0"/>
                <a:ea typeface="Prata" pitchFamily="34" charset="-122"/>
                <a:cs typeface="Prata" pitchFamily="34" charset="-120"/>
              </a:rPr>
              <a:t>Data Preparation and Augmentation</a:t>
            </a:r>
            <a:endParaRPr lang="en-US" sz="4450" dirty="0"/>
          </a:p>
        </p:txBody>
      </p:sp>
      <p:sp>
        <p:nvSpPr>
          <p:cNvPr id="4" name="Shape 1"/>
          <p:cNvSpPr/>
          <p:nvPr/>
        </p:nvSpPr>
        <p:spPr>
          <a:xfrm>
            <a:off x="793790" y="2569726"/>
            <a:ext cx="510302" cy="510302"/>
          </a:xfrm>
          <a:prstGeom prst="roundRect">
            <a:avLst>
              <a:gd name="adj" fmla="val 6667"/>
            </a:avLst>
          </a:prstGeom>
          <a:solidFill>
            <a:srgbClr val="3A3B3C"/>
          </a:solidFill>
          <a:ln/>
        </p:spPr>
      </p:sp>
      <p:sp>
        <p:nvSpPr>
          <p:cNvPr id="5" name="Text 2"/>
          <p:cNvSpPr/>
          <p:nvPr/>
        </p:nvSpPr>
        <p:spPr>
          <a:xfrm>
            <a:off x="1530906" y="2647593"/>
            <a:ext cx="2899410" cy="708660"/>
          </a:xfrm>
          <a:prstGeom prst="rect">
            <a:avLst/>
          </a:prstGeom>
          <a:noFill/>
          <a:ln/>
        </p:spPr>
        <p:txBody>
          <a:bodyPr wrap="square" lIns="0" tIns="0" rIns="0" bIns="0" rtlCol="0" anchor="t"/>
          <a:lstStyle/>
          <a:p>
            <a:pPr algn="l" indent="0" marL="0">
              <a:lnSpc>
                <a:spcPts val="2750"/>
              </a:lnSpc>
              <a:buNone/>
            </a:pPr>
            <a:r>
              <a:rPr lang="en-US" sz="2200" dirty="0">
                <a:solidFill>
                  <a:srgbClr val="CFCBBF"/>
                </a:solidFill>
                <a:latin typeface="Prata" pitchFamily="34" charset="0"/>
                <a:ea typeface="Prata" pitchFamily="34" charset="-122"/>
                <a:cs typeface="Prata" pitchFamily="34" charset="-120"/>
              </a:rPr>
              <a:t>Training Transformations</a:t>
            </a:r>
            <a:endParaRPr lang="en-US" sz="2200" dirty="0"/>
          </a:p>
        </p:txBody>
      </p:sp>
      <p:sp>
        <p:nvSpPr>
          <p:cNvPr id="6" name="Text 3"/>
          <p:cNvSpPr/>
          <p:nvPr/>
        </p:nvSpPr>
        <p:spPr>
          <a:xfrm>
            <a:off x="1530906" y="3492341"/>
            <a:ext cx="2899410" cy="2177415"/>
          </a:xfrm>
          <a:prstGeom prst="rect">
            <a:avLst/>
          </a:prstGeom>
          <a:noFill/>
          <a:ln/>
        </p:spPr>
        <p:txBody>
          <a:bodyPr wrap="square" lIns="0" tIns="0" rIns="0" bIns="0" rtlCol="0" anchor="t"/>
          <a:lstStyle/>
          <a:p>
            <a:pPr algn="l" indent="0" marL="0">
              <a:lnSpc>
                <a:spcPts val="2850"/>
              </a:lnSpc>
              <a:buNone/>
            </a:pPr>
            <a:r>
              <a:rPr lang="en-US" sz="1750" dirty="0">
                <a:solidFill>
                  <a:srgbClr val="CFCBBF"/>
                </a:solidFill>
                <a:latin typeface="Raleway" pitchFamily="34" charset="0"/>
                <a:ea typeface="Raleway" pitchFamily="34" charset="-122"/>
                <a:cs typeface="Raleway" pitchFamily="34" charset="-120"/>
              </a:rPr>
              <a:t>Images resized to 150x150 pixels with random horizontal/vertical flips, rotations, and color jitter to enhance model generalization.</a:t>
            </a:r>
            <a:endParaRPr lang="en-US" sz="1750" dirty="0"/>
          </a:p>
        </p:txBody>
      </p:sp>
      <p:sp>
        <p:nvSpPr>
          <p:cNvPr id="7" name="Shape 4"/>
          <p:cNvSpPr/>
          <p:nvPr/>
        </p:nvSpPr>
        <p:spPr>
          <a:xfrm>
            <a:off x="4713803" y="2569726"/>
            <a:ext cx="510302" cy="510302"/>
          </a:xfrm>
          <a:prstGeom prst="roundRect">
            <a:avLst>
              <a:gd name="adj" fmla="val 6667"/>
            </a:avLst>
          </a:prstGeom>
          <a:solidFill>
            <a:srgbClr val="3A3B3C"/>
          </a:solidFill>
          <a:ln/>
        </p:spPr>
      </p:sp>
      <p:sp>
        <p:nvSpPr>
          <p:cNvPr id="8" name="Text 5"/>
          <p:cNvSpPr/>
          <p:nvPr/>
        </p:nvSpPr>
        <p:spPr>
          <a:xfrm>
            <a:off x="5450919" y="2647593"/>
            <a:ext cx="2899410" cy="708660"/>
          </a:xfrm>
          <a:prstGeom prst="rect">
            <a:avLst/>
          </a:prstGeom>
          <a:noFill/>
          <a:ln/>
        </p:spPr>
        <p:txBody>
          <a:bodyPr wrap="square" lIns="0" tIns="0" rIns="0" bIns="0" rtlCol="0" anchor="t"/>
          <a:lstStyle/>
          <a:p>
            <a:pPr algn="l" indent="0" marL="0">
              <a:lnSpc>
                <a:spcPts val="2750"/>
              </a:lnSpc>
              <a:buNone/>
            </a:pPr>
            <a:r>
              <a:rPr lang="en-US" sz="2200" dirty="0">
                <a:solidFill>
                  <a:srgbClr val="CFCBBF"/>
                </a:solidFill>
                <a:latin typeface="Prata" pitchFamily="34" charset="0"/>
                <a:ea typeface="Prata" pitchFamily="34" charset="-122"/>
                <a:cs typeface="Prata" pitchFamily="34" charset="-120"/>
              </a:rPr>
              <a:t>Validation and Testing</a:t>
            </a:r>
            <a:endParaRPr lang="en-US" sz="2200" dirty="0"/>
          </a:p>
        </p:txBody>
      </p:sp>
      <p:sp>
        <p:nvSpPr>
          <p:cNvPr id="9" name="Text 6"/>
          <p:cNvSpPr/>
          <p:nvPr/>
        </p:nvSpPr>
        <p:spPr>
          <a:xfrm>
            <a:off x="5450919" y="3492341"/>
            <a:ext cx="2899410" cy="1814513"/>
          </a:xfrm>
          <a:prstGeom prst="rect">
            <a:avLst/>
          </a:prstGeom>
          <a:noFill/>
          <a:ln/>
        </p:spPr>
        <p:txBody>
          <a:bodyPr wrap="square" lIns="0" tIns="0" rIns="0" bIns="0" rtlCol="0" anchor="t"/>
          <a:lstStyle/>
          <a:p>
            <a:pPr algn="l" indent="0" marL="0">
              <a:lnSpc>
                <a:spcPts val="2850"/>
              </a:lnSpc>
              <a:buNone/>
            </a:pPr>
            <a:r>
              <a:rPr lang="en-US" sz="1750" dirty="0">
                <a:solidFill>
                  <a:srgbClr val="CFCBBF"/>
                </a:solidFill>
                <a:latin typeface="Raleway" pitchFamily="34" charset="0"/>
                <a:ea typeface="Raleway" pitchFamily="34" charset="-122"/>
                <a:cs typeface="Raleway" pitchFamily="34" charset="-120"/>
              </a:rPr>
              <a:t>Only resizing and normalization applied to maintain consistency and evaluate true model performance.</a:t>
            </a:r>
            <a:endParaRPr lang="en-US" sz="1750" dirty="0"/>
          </a:p>
        </p:txBody>
      </p:sp>
      <p:sp>
        <p:nvSpPr>
          <p:cNvPr id="10" name="Shape 7"/>
          <p:cNvSpPr/>
          <p:nvPr/>
        </p:nvSpPr>
        <p:spPr>
          <a:xfrm>
            <a:off x="793790" y="6123384"/>
            <a:ext cx="510302" cy="510302"/>
          </a:xfrm>
          <a:prstGeom prst="roundRect">
            <a:avLst>
              <a:gd name="adj" fmla="val 6667"/>
            </a:avLst>
          </a:prstGeom>
          <a:solidFill>
            <a:srgbClr val="3A3B3C"/>
          </a:solidFill>
          <a:ln/>
        </p:spPr>
      </p:sp>
      <p:sp>
        <p:nvSpPr>
          <p:cNvPr id="11" name="Text 8"/>
          <p:cNvSpPr/>
          <p:nvPr/>
        </p:nvSpPr>
        <p:spPr>
          <a:xfrm>
            <a:off x="1530906" y="6201251"/>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CFCBBF"/>
                </a:solidFill>
                <a:latin typeface="Prata" pitchFamily="34" charset="0"/>
                <a:ea typeface="Prata" pitchFamily="34" charset="-122"/>
                <a:cs typeface="Prata" pitchFamily="34" charset="-120"/>
              </a:rPr>
              <a:t>Dataset Split</a:t>
            </a:r>
            <a:endParaRPr lang="en-US" sz="2200" dirty="0"/>
          </a:p>
        </p:txBody>
      </p:sp>
      <p:sp>
        <p:nvSpPr>
          <p:cNvPr id="12" name="Text 9"/>
          <p:cNvSpPr/>
          <p:nvPr/>
        </p:nvSpPr>
        <p:spPr>
          <a:xfrm>
            <a:off x="1530906" y="6691670"/>
            <a:ext cx="6819305" cy="725805"/>
          </a:xfrm>
          <a:prstGeom prst="rect">
            <a:avLst/>
          </a:prstGeom>
          <a:noFill/>
          <a:ln/>
        </p:spPr>
        <p:txBody>
          <a:bodyPr wrap="square" lIns="0" tIns="0" rIns="0" bIns="0" rtlCol="0" anchor="t"/>
          <a:lstStyle/>
          <a:p>
            <a:pPr algn="l" indent="0" marL="0">
              <a:lnSpc>
                <a:spcPts val="2850"/>
              </a:lnSpc>
              <a:buNone/>
            </a:pPr>
            <a:r>
              <a:rPr lang="en-US" sz="1750" dirty="0">
                <a:solidFill>
                  <a:srgbClr val="CFCBBF"/>
                </a:solidFill>
                <a:latin typeface="Raleway" pitchFamily="34" charset="0"/>
                <a:ea typeface="Raleway" pitchFamily="34" charset="-122"/>
                <a:cs typeface="Raleway" pitchFamily="34" charset="-120"/>
              </a:rPr>
              <a:t>Training set split 80/20 into training and validation subsets; test set used for final evaluation.</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2523053"/>
            <a:ext cx="7490341" cy="708779"/>
          </a:xfrm>
          <a:prstGeom prst="rect">
            <a:avLst/>
          </a:prstGeom>
          <a:noFill/>
          <a:ln/>
        </p:spPr>
        <p:txBody>
          <a:bodyPr wrap="none" lIns="0" tIns="0" rIns="0" bIns="0" rtlCol="0" anchor="t"/>
          <a:lstStyle/>
          <a:p>
            <a:pPr algn="l" indent="0" marL="0">
              <a:lnSpc>
                <a:spcPts val="5550"/>
              </a:lnSpc>
              <a:buNone/>
            </a:pPr>
            <a:r>
              <a:rPr lang="en-US" sz="4450" dirty="0">
                <a:solidFill>
                  <a:srgbClr val="F2E782"/>
                </a:solidFill>
                <a:latin typeface="Prata" pitchFamily="34" charset="0"/>
                <a:ea typeface="Prata" pitchFamily="34" charset="-122"/>
                <a:cs typeface="Prata" pitchFamily="34" charset="-120"/>
              </a:rPr>
              <a:t>Training Setup and Process</a:t>
            </a:r>
            <a:endParaRPr lang="en-US" sz="4450" dirty="0"/>
          </a:p>
        </p:txBody>
      </p:sp>
      <p:sp>
        <p:nvSpPr>
          <p:cNvPr id="3" name="Text 1"/>
          <p:cNvSpPr/>
          <p:nvPr/>
        </p:nvSpPr>
        <p:spPr>
          <a:xfrm>
            <a:off x="793790" y="3798808"/>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F2E782"/>
                </a:solidFill>
                <a:latin typeface="Prata" pitchFamily="34" charset="0"/>
                <a:ea typeface="Prata" pitchFamily="34" charset="-122"/>
                <a:cs typeface="Prata" pitchFamily="34" charset="-120"/>
              </a:rPr>
              <a:t>Training Parameters</a:t>
            </a:r>
            <a:endParaRPr lang="en-US" sz="2200" dirty="0"/>
          </a:p>
        </p:txBody>
      </p:sp>
      <p:sp>
        <p:nvSpPr>
          <p:cNvPr id="4" name="Text 2"/>
          <p:cNvSpPr/>
          <p:nvPr/>
        </p:nvSpPr>
        <p:spPr>
          <a:xfrm>
            <a:off x="793790" y="4379952"/>
            <a:ext cx="62447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CFCBBF"/>
                </a:solidFill>
                <a:latin typeface="Raleway" pitchFamily="34" charset="0"/>
                <a:ea typeface="Raleway" pitchFamily="34" charset="-122"/>
                <a:cs typeface="Raleway" pitchFamily="34" charset="-120"/>
              </a:rPr>
              <a:t>Epochs: 50</a:t>
            </a:r>
            <a:endParaRPr lang="en-US" sz="1750" dirty="0"/>
          </a:p>
        </p:txBody>
      </p:sp>
      <p:sp>
        <p:nvSpPr>
          <p:cNvPr id="5" name="Text 3"/>
          <p:cNvSpPr/>
          <p:nvPr/>
        </p:nvSpPr>
        <p:spPr>
          <a:xfrm>
            <a:off x="793790" y="4822150"/>
            <a:ext cx="62447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CFCBBF"/>
                </a:solidFill>
                <a:latin typeface="Raleway" pitchFamily="34" charset="0"/>
                <a:ea typeface="Raleway" pitchFamily="34" charset="-122"/>
                <a:cs typeface="Raleway" pitchFamily="34" charset="-120"/>
              </a:rPr>
              <a:t>Batch size: Optimized by PSO</a:t>
            </a:r>
            <a:endParaRPr lang="en-US" sz="1750" dirty="0"/>
          </a:p>
        </p:txBody>
      </p:sp>
      <p:sp>
        <p:nvSpPr>
          <p:cNvPr id="6" name="Text 4"/>
          <p:cNvSpPr/>
          <p:nvPr/>
        </p:nvSpPr>
        <p:spPr>
          <a:xfrm>
            <a:off x="793790" y="5264348"/>
            <a:ext cx="62447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CFCBBF"/>
                </a:solidFill>
                <a:latin typeface="Raleway" pitchFamily="34" charset="0"/>
                <a:ea typeface="Raleway" pitchFamily="34" charset="-122"/>
                <a:cs typeface="Raleway" pitchFamily="34" charset="-120"/>
              </a:rPr>
              <a:t>Optimizer: Adam with weight decay</a:t>
            </a:r>
            <a:endParaRPr lang="en-US" sz="1750" dirty="0"/>
          </a:p>
        </p:txBody>
      </p:sp>
      <p:sp>
        <p:nvSpPr>
          <p:cNvPr id="7" name="Text 5"/>
          <p:cNvSpPr/>
          <p:nvPr/>
        </p:nvSpPr>
        <p:spPr>
          <a:xfrm>
            <a:off x="7599521" y="3798808"/>
            <a:ext cx="3792974" cy="354330"/>
          </a:xfrm>
          <a:prstGeom prst="rect">
            <a:avLst/>
          </a:prstGeom>
          <a:noFill/>
          <a:ln/>
        </p:spPr>
        <p:txBody>
          <a:bodyPr wrap="none" lIns="0" tIns="0" rIns="0" bIns="0" rtlCol="0" anchor="t"/>
          <a:lstStyle/>
          <a:p>
            <a:pPr algn="l" indent="0" marL="0">
              <a:lnSpc>
                <a:spcPts val="2750"/>
              </a:lnSpc>
              <a:buNone/>
            </a:pPr>
            <a:r>
              <a:rPr lang="en-US" sz="2200" dirty="0">
                <a:solidFill>
                  <a:srgbClr val="F2E782"/>
                </a:solidFill>
                <a:latin typeface="Prata" pitchFamily="34" charset="0"/>
                <a:ea typeface="Prata" pitchFamily="34" charset="-122"/>
                <a:cs typeface="Prata" pitchFamily="34" charset="-120"/>
              </a:rPr>
              <a:t>Early Stopping &amp; Scheduler</a:t>
            </a:r>
            <a:endParaRPr lang="en-US" sz="2200" dirty="0"/>
          </a:p>
        </p:txBody>
      </p:sp>
      <p:sp>
        <p:nvSpPr>
          <p:cNvPr id="8" name="Text 6"/>
          <p:cNvSpPr/>
          <p:nvPr/>
        </p:nvSpPr>
        <p:spPr>
          <a:xfrm>
            <a:off x="7599521" y="4379952"/>
            <a:ext cx="6244709" cy="1088708"/>
          </a:xfrm>
          <a:prstGeom prst="rect">
            <a:avLst/>
          </a:prstGeom>
          <a:noFill/>
          <a:ln/>
        </p:spPr>
        <p:txBody>
          <a:bodyPr wrap="square" lIns="0" tIns="0" rIns="0" bIns="0" rtlCol="0" anchor="t"/>
          <a:lstStyle/>
          <a:p>
            <a:pPr algn="l" indent="0" marL="0">
              <a:lnSpc>
                <a:spcPts val="2850"/>
              </a:lnSpc>
              <a:buNone/>
            </a:pPr>
            <a:r>
              <a:rPr lang="en-US" sz="1750" dirty="0">
                <a:solidFill>
                  <a:srgbClr val="CFCBBF"/>
                </a:solidFill>
                <a:latin typeface="Raleway" pitchFamily="34" charset="0"/>
                <a:ea typeface="Raleway" pitchFamily="34" charset="-122"/>
                <a:cs typeface="Raleway" pitchFamily="34" charset="-120"/>
              </a:rPr>
              <a:t>ReduceLROnPlateau scheduler adjusts learning rate based on validation loss; early stopping applied after 10 epochs without improvement.</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731163"/>
            <a:ext cx="7556421" cy="1417558"/>
          </a:xfrm>
          <a:prstGeom prst="rect">
            <a:avLst/>
          </a:prstGeom>
          <a:noFill/>
          <a:ln/>
        </p:spPr>
        <p:txBody>
          <a:bodyPr wrap="square" lIns="0" tIns="0" rIns="0" bIns="0" rtlCol="0" anchor="t"/>
          <a:lstStyle/>
          <a:p>
            <a:pPr algn="l" indent="0" marL="0">
              <a:lnSpc>
                <a:spcPts val="5550"/>
              </a:lnSpc>
              <a:buNone/>
            </a:pPr>
            <a:r>
              <a:rPr lang="en-US" sz="4450" dirty="0">
                <a:solidFill>
                  <a:srgbClr val="F2E782"/>
                </a:solidFill>
                <a:latin typeface="Prata" pitchFamily="34" charset="0"/>
                <a:ea typeface="Prata" pitchFamily="34" charset="-122"/>
                <a:cs typeface="Prata" pitchFamily="34" charset="-120"/>
              </a:rPr>
              <a:t>Training and Validation Performance</a:t>
            </a:r>
            <a:endParaRPr lang="en-US" sz="4450" dirty="0"/>
          </a:p>
        </p:txBody>
      </p:sp>
      <p:pic>
        <p:nvPicPr>
          <p:cNvPr id="4" name="Image 1" descr="preencoded.png">    </p:cNvPr>
          <p:cNvPicPr>
            <a:picLocks noChangeAspect="1"/>
          </p:cNvPicPr>
          <p:nvPr/>
        </p:nvPicPr>
        <p:blipFill>
          <a:blip r:embed="rId2"/>
          <a:stretch>
            <a:fillRect/>
          </a:stretch>
        </p:blipFill>
        <p:spPr>
          <a:xfrm>
            <a:off x="6280190" y="2488883"/>
            <a:ext cx="1134070" cy="1669852"/>
          </a:xfrm>
          <a:prstGeom prst="rect">
            <a:avLst/>
          </a:prstGeom>
        </p:spPr>
      </p:pic>
      <p:sp>
        <p:nvSpPr>
          <p:cNvPr id="5" name="Text 1"/>
          <p:cNvSpPr/>
          <p:nvPr/>
        </p:nvSpPr>
        <p:spPr>
          <a:xfrm>
            <a:off x="7754422" y="2715697"/>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CFCBBF"/>
                </a:solidFill>
                <a:latin typeface="Prata" pitchFamily="34" charset="0"/>
                <a:ea typeface="Prata" pitchFamily="34" charset="-122"/>
                <a:cs typeface="Prata" pitchFamily="34" charset="-120"/>
              </a:rPr>
              <a:t>Loss Trends</a:t>
            </a:r>
            <a:endParaRPr lang="en-US" sz="2200" dirty="0"/>
          </a:p>
        </p:txBody>
      </p:sp>
      <p:sp>
        <p:nvSpPr>
          <p:cNvPr id="6" name="Text 2"/>
          <p:cNvSpPr/>
          <p:nvPr/>
        </p:nvSpPr>
        <p:spPr>
          <a:xfrm>
            <a:off x="7754422" y="3206115"/>
            <a:ext cx="6082189" cy="725805"/>
          </a:xfrm>
          <a:prstGeom prst="rect">
            <a:avLst/>
          </a:prstGeom>
          <a:noFill/>
          <a:ln/>
        </p:spPr>
        <p:txBody>
          <a:bodyPr wrap="square" lIns="0" tIns="0" rIns="0" bIns="0" rtlCol="0" anchor="t"/>
          <a:lstStyle/>
          <a:p>
            <a:pPr algn="l" indent="0" marL="0">
              <a:lnSpc>
                <a:spcPts val="2850"/>
              </a:lnSpc>
              <a:buNone/>
            </a:pPr>
            <a:r>
              <a:rPr lang="en-US" sz="1750" dirty="0">
                <a:solidFill>
                  <a:srgbClr val="CFCBBF"/>
                </a:solidFill>
                <a:latin typeface="Raleway" pitchFamily="34" charset="0"/>
                <a:ea typeface="Raleway" pitchFamily="34" charset="-122"/>
                <a:cs typeface="Raleway" pitchFamily="34" charset="-120"/>
              </a:rPr>
              <a:t>Both training and validation loss steadily decreased, indicating effective learning and generalization.</a:t>
            </a:r>
            <a:endParaRPr lang="en-US" sz="1750" dirty="0"/>
          </a:p>
        </p:txBody>
      </p:sp>
      <p:pic>
        <p:nvPicPr>
          <p:cNvPr id="7" name="Image 2" descr="preencoded.png">    </p:cNvPr>
          <p:cNvPicPr>
            <a:picLocks noChangeAspect="1"/>
          </p:cNvPicPr>
          <p:nvPr/>
        </p:nvPicPr>
        <p:blipFill>
          <a:blip r:embed="rId3"/>
          <a:stretch>
            <a:fillRect/>
          </a:stretch>
        </p:blipFill>
        <p:spPr>
          <a:xfrm>
            <a:off x="6280190" y="4158734"/>
            <a:ext cx="1134070" cy="1669852"/>
          </a:xfrm>
          <a:prstGeom prst="rect">
            <a:avLst/>
          </a:prstGeom>
        </p:spPr>
      </p:pic>
      <p:sp>
        <p:nvSpPr>
          <p:cNvPr id="8" name="Text 3"/>
          <p:cNvSpPr/>
          <p:nvPr/>
        </p:nvSpPr>
        <p:spPr>
          <a:xfrm>
            <a:off x="7754422" y="4385548"/>
            <a:ext cx="3197304" cy="354330"/>
          </a:xfrm>
          <a:prstGeom prst="rect">
            <a:avLst/>
          </a:prstGeom>
          <a:noFill/>
          <a:ln/>
        </p:spPr>
        <p:txBody>
          <a:bodyPr wrap="none" lIns="0" tIns="0" rIns="0" bIns="0" rtlCol="0" anchor="t"/>
          <a:lstStyle/>
          <a:p>
            <a:pPr algn="l" indent="0" marL="0">
              <a:lnSpc>
                <a:spcPts val="2750"/>
              </a:lnSpc>
              <a:buNone/>
            </a:pPr>
            <a:r>
              <a:rPr lang="en-US" sz="2200" dirty="0">
                <a:solidFill>
                  <a:srgbClr val="CFCBBF"/>
                </a:solidFill>
                <a:latin typeface="Prata" pitchFamily="34" charset="0"/>
                <a:ea typeface="Prata" pitchFamily="34" charset="-122"/>
                <a:cs typeface="Prata" pitchFamily="34" charset="-120"/>
              </a:rPr>
              <a:t>Accuracy Improvement</a:t>
            </a:r>
            <a:endParaRPr lang="en-US" sz="2200" dirty="0"/>
          </a:p>
        </p:txBody>
      </p:sp>
      <p:sp>
        <p:nvSpPr>
          <p:cNvPr id="9" name="Text 4"/>
          <p:cNvSpPr/>
          <p:nvPr/>
        </p:nvSpPr>
        <p:spPr>
          <a:xfrm>
            <a:off x="7754422" y="4875967"/>
            <a:ext cx="6082189" cy="725805"/>
          </a:xfrm>
          <a:prstGeom prst="rect">
            <a:avLst/>
          </a:prstGeom>
          <a:noFill/>
          <a:ln/>
        </p:spPr>
        <p:txBody>
          <a:bodyPr wrap="square" lIns="0" tIns="0" rIns="0" bIns="0" rtlCol="0" anchor="t"/>
          <a:lstStyle/>
          <a:p>
            <a:pPr algn="l" indent="0" marL="0">
              <a:lnSpc>
                <a:spcPts val="2850"/>
              </a:lnSpc>
              <a:buNone/>
            </a:pPr>
            <a:r>
              <a:rPr lang="en-US" sz="1750" dirty="0">
                <a:solidFill>
                  <a:srgbClr val="CFCBBF"/>
                </a:solidFill>
                <a:latin typeface="Raleway" pitchFamily="34" charset="0"/>
                <a:ea typeface="Raleway" pitchFamily="34" charset="-122"/>
                <a:cs typeface="Raleway" pitchFamily="34" charset="-120"/>
              </a:rPr>
              <a:t>Validation accuracy peaked at 95.64%, demonstrating strong model performance on unseen data.</a:t>
            </a:r>
            <a:endParaRPr lang="en-US" sz="1750" dirty="0"/>
          </a:p>
        </p:txBody>
      </p:sp>
      <p:pic>
        <p:nvPicPr>
          <p:cNvPr id="10" name="Image 3" descr="preencoded.png">    </p:cNvPr>
          <p:cNvPicPr>
            <a:picLocks noChangeAspect="1"/>
          </p:cNvPicPr>
          <p:nvPr/>
        </p:nvPicPr>
        <p:blipFill>
          <a:blip r:embed="rId4"/>
          <a:stretch>
            <a:fillRect/>
          </a:stretch>
        </p:blipFill>
        <p:spPr>
          <a:xfrm>
            <a:off x="6280190" y="5828586"/>
            <a:ext cx="1134070" cy="1669852"/>
          </a:xfrm>
          <a:prstGeom prst="rect">
            <a:avLst/>
          </a:prstGeom>
        </p:spPr>
      </p:pic>
      <p:sp>
        <p:nvSpPr>
          <p:cNvPr id="11" name="Text 5"/>
          <p:cNvSpPr/>
          <p:nvPr/>
        </p:nvSpPr>
        <p:spPr>
          <a:xfrm>
            <a:off x="7754422" y="6055400"/>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CFCBBF"/>
                </a:solidFill>
                <a:latin typeface="Prata" pitchFamily="34" charset="0"/>
                <a:ea typeface="Prata" pitchFamily="34" charset="-122"/>
                <a:cs typeface="Prata" pitchFamily="34" charset="-120"/>
              </a:rPr>
              <a:t>Early Stopping</a:t>
            </a:r>
            <a:endParaRPr lang="en-US" sz="2200" dirty="0"/>
          </a:p>
        </p:txBody>
      </p:sp>
      <p:sp>
        <p:nvSpPr>
          <p:cNvPr id="12" name="Text 6"/>
          <p:cNvSpPr/>
          <p:nvPr/>
        </p:nvSpPr>
        <p:spPr>
          <a:xfrm>
            <a:off x="7754422" y="6545818"/>
            <a:ext cx="6082189" cy="725805"/>
          </a:xfrm>
          <a:prstGeom prst="rect">
            <a:avLst/>
          </a:prstGeom>
          <a:noFill/>
          <a:ln/>
        </p:spPr>
        <p:txBody>
          <a:bodyPr wrap="square" lIns="0" tIns="0" rIns="0" bIns="0" rtlCol="0" anchor="t"/>
          <a:lstStyle/>
          <a:p>
            <a:pPr algn="l" indent="0" marL="0">
              <a:lnSpc>
                <a:spcPts val="2850"/>
              </a:lnSpc>
              <a:buNone/>
            </a:pPr>
            <a:r>
              <a:rPr lang="en-US" sz="1750" dirty="0">
                <a:solidFill>
                  <a:srgbClr val="CFCBBF"/>
                </a:solidFill>
                <a:latin typeface="Raleway" pitchFamily="34" charset="0"/>
                <a:ea typeface="Raleway" pitchFamily="34" charset="-122"/>
                <a:cs typeface="Raleway" pitchFamily="34" charset="-120"/>
              </a:rPr>
              <a:t>Training halted early to prevent overfitting, ensuring model robustness.</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2341602"/>
            <a:ext cx="5670590" cy="708779"/>
          </a:xfrm>
          <a:prstGeom prst="rect">
            <a:avLst/>
          </a:prstGeom>
          <a:noFill/>
          <a:ln/>
        </p:spPr>
        <p:txBody>
          <a:bodyPr wrap="none" lIns="0" tIns="0" rIns="0" bIns="0" rtlCol="0" anchor="t"/>
          <a:lstStyle/>
          <a:p>
            <a:pPr algn="l" indent="0" marL="0">
              <a:lnSpc>
                <a:spcPts val="5550"/>
              </a:lnSpc>
              <a:buNone/>
            </a:pPr>
            <a:r>
              <a:rPr lang="en-US" sz="4450" dirty="0">
                <a:solidFill>
                  <a:srgbClr val="F2E782"/>
                </a:solidFill>
                <a:latin typeface="Prata" pitchFamily="34" charset="0"/>
                <a:ea typeface="Prata" pitchFamily="34" charset="-122"/>
                <a:cs typeface="Prata" pitchFamily="34" charset="-120"/>
              </a:rPr>
              <a:t>Test Set Evaluation</a:t>
            </a:r>
            <a:endParaRPr lang="en-US" sz="4450" dirty="0"/>
          </a:p>
        </p:txBody>
      </p:sp>
      <p:sp>
        <p:nvSpPr>
          <p:cNvPr id="3" name="Text 1"/>
          <p:cNvSpPr/>
          <p:nvPr/>
        </p:nvSpPr>
        <p:spPr>
          <a:xfrm>
            <a:off x="793790" y="3617357"/>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F2E782"/>
                </a:solidFill>
                <a:latin typeface="Prata" pitchFamily="34" charset="0"/>
                <a:ea typeface="Prata" pitchFamily="34" charset="-122"/>
                <a:cs typeface="Prata" pitchFamily="34" charset="-120"/>
              </a:rPr>
              <a:t>Overall Accuracy</a:t>
            </a:r>
            <a:endParaRPr lang="en-US" sz="2200" dirty="0"/>
          </a:p>
        </p:txBody>
      </p:sp>
      <p:sp>
        <p:nvSpPr>
          <p:cNvPr id="4" name="Text 2"/>
          <p:cNvSpPr/>
          <p:nvPr/>
        </p:nvSpPr>
        <p:spPr>
          <a:xfrm>
            <a:off x="793790" y="4198501"/>
            <a:ext cx="6244709" cy="725805"/>
          </a:xfrm>
          <a:prstGeom prst="rect">
            <a:avLst/>
          </a:prstGeom>
          <a:noFill/>
          <a:ln/>
        </p:spPr>
        <p:txBody>
          <a:bodyPr wrap="square" lIns="0" tIns="0" rIns="0" bIns="0" rtlCol="0" anchor="t"/>
          <a:lstStyle/>
          <a:p>
            <a:pPr algn="l" indent="0" marL="0">
              <a:lnSpc>
                <a:spcPts val="2850"/>
              </a:lnSpc>
              <a:buNone/>
            </a:pPr>
            <a:r>
              <a:rPr lang="en-US" sz="1750" dirty="0">
                <a:solidFill>
                  <a:srgbClr val="CFCBBF"/>
                </a:solidFill>
                <a:latin typeface="Raleway" pitchFamily="34" charset="0"/>
                <a:ea typeface="Raleway" pitchFamily="34" charset="-122"/>
                <a:cs typeface="Raleway" pitchFamily="34" charset="-120"/>
              </a:rPr>
              <a:t>The model achieved 73.86% accuracy on the test set, validating its real-world applicability.</a:t>
            </a:r>
            <a:endParaRPr lang="en-US" sz="1750" dirty="0"/>
          </a:p>
        </p:txBody>
      </p:sp>
      <p:sp>
        <p:nvSpPr>
          <p:cNvPr id="5" name="Text 3"/>
          <p:cNvSpPr/>
          <p:nvPr/>
        </p:nvSpPr>
        <p:spPr>
          <a:xfrm>
            <a:off x="7599521" y="3617357"/>
            <a:ext cx="3281482" cy="354330"/>
          </a:xfrm>
          <a:prstGeom prst="rect">
            <a:avLst/>
          </a:prstGeom>
          <a:noFill/>
          <a:ln/>
        </p:spPr>
        <p:txBody>
          <a:bodyPr wrap="none" lIns="0" tIns="0" rIns="0" bIns="0" rtlCol="0" anchor="t"/>
          <a:lstStyle/>
          <a:p>
            <a:pPr algn="l" indent="0" marL="0">
              <a:lnSpc>
                <a:spcPts val="2750"/>
              </a:lnSpc>
              <a:buNone/>
            </a:pPr>
            <a:r>
              <a:rPr lang="en-US" sz="2200" dirty="0">
                <a:solidFill>
                  <a:srgbClr val="F2E782"/>
                </a:solidFill>
                <a:latin typeface="Prata" pitchFamily="34" charset="0"/>
                <a:ea typeface="Prata" pitchFamily="34" charset="-122"/>
                <a:cs typeface="Prata" pitchFamily="34" charset="-120"/>
              </a:rPr>
              <a:t>Class-wise Performance</a:t>
            </a:r>
            <a:endParaRPr lang="en-US" sz="2200" dirty="0"/>
          </a:p>
        </p:txBody>
      </p:sp>
      <p:sp>
        <p:nvSpPr>
          <p:cNvPr id="6" name="Text 4"/>
          <p:cNvSpPr/>
          <p:nvPr/>
        </p:nvSpPr>
        <p:spPr>
          <a:xfrm>
            <a:off x="7599521" y="4198501"/>
            <a:ext cx="62447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CFCBBF"/>
                </a:solidFill>
                <a:latin typeface="Raleway" pitchFamily="34" charset="0"/>
                <a:ea typeface="Raleway" pitchFamily="34" charset="-122"/>
                <a:cs typeface="Raleway" pitchFamily="34" charset="-120"/>
              </a:rPr>
              <a:t>High precision for glioma and pituitary tumors</a:t>
            </a:r>
            <a:endParaRPr lang="en-US" sz="1750" dirty="0"/>
          </a:p>
        </p:txBody>
      </p:sp>
      <p:sp>
        <p:nvSpPr>
          <p:cNvPr id="7" name="Text 5"/>
          <p:cNvSpPr/>
          <p:nvPr/>
        </p:nvSpPr>
        <p:spPr>
          <a:xfrm>
            <a:off x="7599521" y="4640699"/>
            <a:ext cx="62447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CFCBBF"/>
                </a:solidFill>
                <a:latin typeface="Raleway" pitchFamily="34" charset="0"/>
                <a:ea typeface="Raleway" pitchFamily="34" charset="-122"/>
                <a:cs typeface="Raleway" pitchFamily="34" charset="-120"/>
              </a:rPr>
              <a:t>Strong recall for meningioma and no tumor classes</a:t>
            </a:r>
            <a:endParaRPr lang="en-US" sz="1750" dirty="0"/>
          </a:p>
        </p:txBody>
      </p:sp>
      <p:sp>
        <p:nvSpPr>
          <p:cNvPr id="8" name="Text 6"/>
          <p:cNvSpPr/>
          <p:nvPr/>
        </p:nvSpPr>
        <p:spPr>
          <a:xfrm>
            <a:off x="7599521" y="5082897"/>
            <a:ext cx="6244709" cy="725805"/>
          </a:xfrm>
          <a:prstGeom prst="rect">
            <a:avLst/>
          </a:prstGeom>
          <a:noFill/>
          <a:ln/>
        </p:spPr>
        <p:txBody>
          <a:bodyPr wrap="square" lIns="0" tIns="0" rIns="0" bIns="0" rtlCol="0" anchor="t"/>
          <a:lstStyle/>
          <a:p>
            <a:pPr algn="l" marL="342900" indent="-342900">
              <a:lnSpc>
                <a:spcPts val="2850"/>
              </a:lnSpc>
              <a:buSzPct val="100000"/>
              <a:buChar char="•"/>
            </a:pPr>
            <a:r>
              <a:rPr lang="en-US" sz="1750" dirty="0">
                <a:solidFill>
                  <a:srgbClr val="CFCBBF"/>
                </a:solidFill>
                <a:latin typeface="Raleway" pitchFamily="34" charset="0"/>
                <a:ea typeface="Raleway" pitchFamily="34" charset="-122"/>
                <a:cs typeface="Raleway" pitchFamily="34" charset="-120"/>
              </a:rPr>
              <a:t>F1-scores indicate balanced performance across classes</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1271230"/>
            <a:ext cx="7556421" cy="1417558"/>
          </a:xfrm>
          <a:prstGeom prst="rect">
            <a:avLst/>
          </a:prstGeom>
          <a:noFill/>
          <a:ln/>
        </p:spPr>
        <p:txBody>
          <a:bodyPr wrap="square" lIns="0" tIns="0" rIns="0" bIns="0" rtlCol="0" anchor="t"/>
          <a:lstStyle/>
          <a:p>
            <a:pPr algn="l" indent="0" marL="0">
              <a:lnSpc>
                <a:spcPts val="5550"/>
              </a:lnSpc>
              <a:buNone/>
            </a:pPr>
            <a:r>
              <a:rPr lang="en-US" sz="4450" dirty="0">
                <a:solidFill>
                  <a:srgbClr val="F2E782"/>
                </a:solidFill>
                <a:latin typeface="Prata" pitchFamily="34" charset="0"/>
                <a:ea typeface="Prata" pitchFamily="34" charset="-122"/>
                <a:cs typeface="Prata" pitchFamily="34" charset="-120"/>
              </a:rPr>
              <a:t>Classification Report Insights</a:t>
            </a:r>
            <a:endParaRPr lang="en-US" sz="4450" dirty="0"/>
          </a:p>
        </p:txBody>
      </p:sp>
      <p:sp>
        <p:nvSpPr>
          <p:cNvPr id="4" name="Shape 1"/>
          <p:cNvSpPr/>
          <p:nvPr/>
        </p:nvSpPr>
        <p:spPr>
          <a:xfrm>
            <a:off x="6280190" y="3028950"/>
            <a:ext cx="3664863" cy="2032754"/>
          </a:xfrm>
          <a:prstGeom prst="roundRect">
            <a:avLst>
              <a:gd name="adj" fmla="val 1674"/>
            </a:avLst>
          </a:prstGeom>
          <a:solidFill>
            <a:srgbClr val="3A3B3C"/>
          </a:solidFill>
          <a:ln/>
        </p:spPr>
      </p:sp>
      <p:sp>
        <p:nvSpPr>
          <p:cNvPr id="5" name="Text 2"/>
          <p:cNvSpPr/>
          <p:nvPr/>
        </p:nvSpPr>
        <p:spPr>
          <a:xfrm>
            <a:off x="6507004" y="3255764"/>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CFCBBF"/>
                </a:solidFill>
                <a:latin typeface="Prata" pitchFamily="34" charset="0"/>
                <a:ea typeface="Prata" pitchFamily="34" charset="-122"/>
                <a:cs typeface="Prata" pitchFamily="34" charset="-120"/>
              </a:rPr>
              <a:t>Glioma Tumor</a:t>
            </a:r>
            <a:endParaRPr lang="en-US" sz="2200" dirty="0"/>
          </a:p>
        </p:txBody>
      </p:sp>
      <p:sp>
        <p:nvSpPr>
          <p:cNvPr id="6" name="Text 3"/>
          <p:cNvSpPr/>
          <p:nvPr/>
        </p:nvSpPr>
        <p:spPr>
          <a:xfrm>
            <a:off x="6507004" y="3746183"/>
            <a:ext cx="3211235" cy="1088708"/>
          </a:xfrm>
          <a:prstGeom prst="rect">
            <a:avLst/>
          </a:prstGeom>
          <a:noFill/>
          <a:ln/>
        </p:spPr>
        <p:txBody>
          <a:bodyPr wrap="square" lIns="0" tIns="0" rIns="0" bIns="0" rtlCol="0" anchor="t"/>
          <a:lstStyle/>
          <a:p>
            <a:pPr algn="l" indent="0" marL="0">
              <a:lnSpc>
                <a:spcPts val="2850"/>
              </a:lnSpc>
              <a:buNone/>
            </a:pPr>
            <a:r>
              <a:rPr lang="en-US" sz="1750" dirty="0">
                <a:solidFill>
                  <a:srgbClr val="CFCBBF"/>
                </a:solidFill>
                <a:latin typeface="Raleway" pitchFamily="34" charset="0"/>
                <a:ea typeface="Raleway" pitchFamily="34" charset="-122"/>
                <a:cs typeface="Raleway" pitchFamily="34" charset="-120"/>
              </a:rPr>
              <a:t>Precision 0.96 but recall only 0.22, indicating many false negatives.</a:t>
            </a:r>
            <a:endParaRPr lang="en-US" sz="1750" dirty="0"/>
          </a:p>
        </p:txBody>
      </p:sp>
      <p:sp>
        <p:nvSpPr>
          <p:cNvPr id="7" name="Shape 4"/>
          <p:cNvSpPr/>
          <p:nvPr/>
        </p:nvSpPr>
        <p:spPr>
          <a:xfrm>
            <a:off x="10171867" y="3028950"/>
            <a:ext cx="3664863" cy="2032754"/>
          </a:xfrm>
          <a:prstGeom prst="roundRect">
            <a:avLst>
              <a:gd name="adj" fmla="val 1674"/>
            </a:avLst>
          </a:prstGeom>
          <a:solidFill>
            <a:srgbClr val="3A3B3C"/>
          </a:solidFill>
          <a:ln/>
        </p:spPr>
      </p:sp>
      <p:sp>
        <p:nvSpPr>
          <p:cNvPr id="8" name="Text 5"/>
          <p:cNvSpPr/>
          <p:nvPr/>
        </p:nvSpPr>
        <p:spPr>
          <a:xfrm>
            <a:off x="10398681" y="3255764"/>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CFCBBF"/>
                </a:solidFill>
                <a:latin typeface="Prata" pitchFamily="34" charset="0"/>
                <a:ea typeface="Prata" pitchFamily="34" charset="-122"/>
                <a:cs typeface="Prata" pitchFamily="34" charset="-120"/>
              </a:rPr>
              <a:t>Meningioma Tumor</a:t>
            </a:r>
            <a:endParaRPr lang="en-US" sz="2200" dirty="0"/>
          </a:p>
        </p:txBody>
      </p:sp>
      <p:sp>
        <p:nvSpPr>
          <p:cNvPr id="9" name="Text 6"/>
          <p:cNvSpPr/>
          <p:nvPr/>
        </p:nvSpPr>
        <p:spPr>
          <a:xfrm>
            <a:off x="10398681" y="3746183"/>
            <a:ext cx="3211235" cy="1088708"/>
          </a:xfrm>
          <a:prstGeom prst="rect">
            <a:avLst/>
          </a:prstGeom>
          <a:noFill/>
          <a:ln/>
        </p:spPr>
        <p:txBody>
          <a:bodyPr wrap="square" lIns="0" tIns="0" rIns="0" bIns="0" rtlCol="0" anchor="t"/>
          <a:lstStyle/>
          <a:p>
            <a:pPr algn="l" indent="0" marL="0">
              <a:lnSpc>
                <a:spcPts val="2850"/>
              </a:lnSpc>
              <a:buNone/>
            </a:pPr>
            <a:r>
              <a:rPr lang="en-US" sz="1750" dirty="0">
                <a:solidFill>
                  <a:srgbClr val="CFCBBF"/>
                </a:solidFill>
                <a:latin typeface="Raleway" pitchFamily="34" charset="0"/>
                <a:ea typeface="Raleway" pitchFamily="34" charset="-122"/>
                <a:cs typeface="Raleway" pitchFamily="34" charset="-120"/>
              </a:rPr>
              <a:t>Balanced precision (0.68) and high recall (0.92), strong detection rate.</a:t>
            </a:r>
            <a:endParaRPr lang="en-US" sz="1750" dirty="0"/>
          </a:p>
        </p:txBody>
      </p:sp>
      <p:sp>
        <p:nvSpPr>
          <p:cNvPr id="10" name="Shape 7"/>
          <p:cNvSpPr/>
          <p:nvPr/>
        </p:nvSpPr>
        <p:spPr>
          <a:xfrm>
            <a:off x="6280190" y="5288518"/>
            <a:ext cx="7556421" cy="1669852"/>
          </a:xfrm>
          <a:prstGeom prst="roundRect">
            <a:avLst>
              <a:gd name="adj" fmla="val 2038"/>
            </a:avLst>
          </a:prstGeom>
          <a:solidFill>
            <a:srgbClr val="3A3B3C"/>
          </a:solidFill>
          <a:ln/>
        </p:spPr>
      </p:sp>
      <p:sp>
        <p:nvSpPr>
          <p:cNvPr id="11" name="Text 8"/>
          <p:cNvSpPr/>
          <p:nvPr/>
        </p:nvSpPr>
        <p:spPr>
          <a:xfrm>
            <a:off x="6507004" y="5515332"/>
            <a:ext cx="3920490" cy="354330"/>
          </a:xfrm>
          <a:prstGeom prst="rect">
            <a:avLst/>
          </a:prstGeom>
          <a:noFill/>
          <a:ln/>
        </p:spPr>
        <p:txBody>
          <a:bodyPr wrap="none" lIns="0" tIns="0" rIns="0" bIns="0" rtlCol="0" anchor="t"/>
          <a:lstStyle/>
          <a:p>
            <a:pPr algn="l" indent="0" marL="0">
              <a:lnSpc>
                <a:spcPts val="2750"/>
              </a:lnSpc>
              <a:buNone/>
            </a:pPr>
            <a:r>
              <a:rPr lang="en-US" sz="2200" dirty="0">
                <a:solidFill>
                  <a:srgbClr val="CFCBBF"/>
                </a:solidFill>
                <a:latin typeface="Prata" pitchFamily="34" charset="0"/>
                <a:ea typeface="Prata" pitchFamily="34" charset="-122"/>
                <a:cs typeface="Prata" pitchFamily="34" charset="-120"/>
              </a:rPr>
              <a:t>No Tumor &amp; Pituitary Tumor</a:t>
            </a:r>
            <a:endParaRPr lang="en-US" sz="2200" dirty="0"/>
          </a:p>
        </p:txBody>
      </p:sp>
      <p:sp>
        <p:nvSpPr>
          <p:cNvPr id="12" name="Text 9"/>
          <p:cNvSpPr/>
          <p:nvPr/>
        </p:nvSpPr>
        <p:spPr>
          <a:xfrm>
            <a:off x="6507004" y="6005751"/>
            <a:ext cx="7102793" cy="725805"/>
          </a:xfrm>
          <a:prstGeom prst="rect">
            <a:avLst/>
          </a:prstGeom>
          <a:noFill/>
          <a:ln/>
        </p:spPr>
        <p:txBody>
          <a:bodyPr wrap="square" lIns="0" tIns="0" rIns="0" bIns="0" rtlCol="0" anchor="t"/>
          <a:lstStyle/>
          <a:p>
            <a:pPr algn="l" indent="0" marL="0">
              <a:lnSpc>
                <a:spcPts val="2850"/>
              </a:lnSpc>
              <a:buNone/>
            </a:pPr>
            <a:r>
              <a:rPr lang="en-US" sz="1750" dirty="0">
                <a:solidFill>
                  <a:srgbClr val="CFCBBF"/>
                </a:solidFill>
                <a:latin typeface="Raleway" pitchFamily="34" charset="0"/>
                <a:ea typeface="Raleway" pitchFamily="34" charset="-122"/>
                <a:cs typeface="Raleway" pitchFamily="34" charset="-120"/>
              </a:rPr>
              <a:t>High recall and F1-scores, showing reliable classification of healthy and pituitary cases.</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835235"/>
          </a:xfrm>
          <a:prstGeom prst="rect">
            <a:avLst/>
          </a:prstGeom>
        </p:spPr>
      </p:pic>
      <p:sp>
        <p:nvSpPr>
          <p:cNvPr id="3" name="Text 0"/>
          <p:cNvSpPr/>
          <p:nvPr/>
        </p:nvSpPr>
        <p:spPr>
          <a:xfrm>
            <a:off x="793790" y="3998000"/>
            <a:ext cx="7615118" cy="708779"/>
          </a:xfrm>
          <a:prstGeom prst="rect">
            <a:avLst/>
          </a:prstGeom>
          <a:noFill/>
          <a:ln/>
        </p:spPr>
        <p:txBody>
          <a:bodyPr wrap="none" lIns="0" tIns="0" rIns="0" bIns="0" rtlCol="0" anchor="t"/>
          <a:lstStyle/>
          <a:p>
            <a:pPr algn="l" indent="0" marL="0">
              <a:lnSpc>
                <a:spcPts val="5550"/>
              </a:lnSpc>
              <a:buNone/>
            </a:pPr>
            <a:r>
              <a:rPr lang="en-US" sz="4450" dirty="0">
                <a:solidFill>
                  <a:srgbClr val="F2E782"/>
                </a:solidFill>
                <a:latin typeface="Prata" pitchFamily="34" charset="0"/>
                <a:ea typeface="Prata" pitchFamily="34" charset="-122"/>
                <a:cs typeface="Prata" pitchFamily="34" charset="-120"/>
              </a:rPr>
              <a:t>Conclusions and Next Steps</a:t>
            </a:r>
            <a:endParaRPr lang="en-US" sz="4450" dirty="0"/>
          </a:p>
        </p:txBody>
      </p:sp>
      <p:sp>
        <p:nvSpPr>
          <p:cNvPr id="4" name="Shape 1"/>
          <p:cNvSpPr/>
          <p:nvPr/>
        </p:nvSpPr>
        <p:spPr>
          <a:xfrm>
            <a:off x="793790" y="5046940"/>
            <a:ext cx="510302" cy="510302"/>
          </a:xfrm>
          <a:prstGeom prst="roundRect">
            <a:avLst>
              <a:gd name="adj" fmla="val 6667"/>
            </a:avLst>
          </a:prstGeom>
          <a:solidFill>
            <a:srgbClr val="3A3B3C"/>
          </a:solidFill>
          <a:ln/>
        </p:spPr>
      </p:sp>
      <p:sp>
        <p:nvSpPr>
          <p:cNvPr id="5" name="Text 2"/>
          <p:cNvSpPr/>
          <p:nvPr/>
        </p:nvSpPr>
        <p:spPr>
          <a:xfrm>
            <a:off x="1530906" y="5124807"/>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CFCBBF"/>
                </a:solidFill>
                <a:latin typeface="Prata" pitchFamily="34" charset="0"/>
                <a:ea typeface="Prata" pitchFamily="34" charset="-122"/>
                <a:cs typeface="Prata" pitchFamily="34" charset="-120"/>
              </a:rPr>
              <a:t>Model Strengths</a:t>
            </a:r>
            <a:endParaRPr lang="en-US" sz="2200" dirty="0"/>
          </a:p>
        </p:txBody>
      </p:sp>
      <p:sp>
        <p:nvSpPr>
          <p:cNvPr id="6" name="Text 3"/>
          <p:cNvSpPr/>
          <p:nvPr/>
        </p:nvSpPr>
        <p:spPr>
          <a:xfrm>
            <a:off x="1530906" y="5615226"/>
            <a:ext cx="3421499" cy="1451610"/>
          </a:xfrm>
          <a:prstGeom prst="rect">
            <a:avLst/>
          </a:prstGeom>
          <a:noFill/>
          <a:ln/>
        </p:spPr>
        <p:txBody>
          <a:bodyPr wrap="square" lIns="0" tIns="0" rIns="0" bIns="0" rtlCol="0" anchor="t"/>
          <a:lstStyle/>
          <a:p>
            <a:pPr algn="l" indent="0" marL="0">
              <a:lnSpc>
                <a:spcPts val="2850"/>
              </a:lnSpc>
              <a:buNone/>
            </a:pPr>
            <a:r>
              <a:rPr lang="en-US" sz="1750" dirty="0">
                <a:solidFill>
                  <a:srgbClr val="CFCBBF"/>
                </a:solidFill>
                <a:latin typeface="Raleway" pitchFamily="34" charset="0"/>
                <a:ea typeface="Raleway" pitchFamily="34" charset="-122"/>
                <a:cs typeface="Raleway" pitchFamily="34" charset="-120"/>
              </a:rPr>
              <a:t>PSO optimization improved hyperparameters, achieving high validation accuracy and balanced class performance.</a:t>
            </a:r>
            <a:endParaRPr lang="en-US" sz="1750" dirty="0"/>
          </a:p>
        </p:txBody>
      </p:sp>
      <p:sp>
        <p:nvSpPr>
          <p:cNvPr id="7" name="Shape 4"/>
          <p:cNvSpPr/>
          <p:nvPr/>
        </p:nvSpPr>
        <p:spPr>
          <a:xfrm>
            <a:off x="5235893" y="5046940"/>
            <a:ext cx="510302" cy="510302"/>
          </a:xfrm>
          <a:prstGeom prst="roundRect">
            <a:avLst>
              <a:gd name="adj" fmla="val 6667"/>
            </a:avLst>
          </a:prstGeom>
          <a:solidFill>
            <a:srgbClr val="3A3B3C"/>
          </a:solidFill>
          <a:ln/>
        </p:spPr>
      </p:sp>
      <p:sp>
        <p:nvSpPr>
          <p:cNvPr id="8" name="Text 5"/>
          <p:cNvSpPr/>
          <p:nvPr/>
        </p:nvSpPr>
        <p:spPr>
          <a:xfrm>
            <a:off x="5973008" y="5124807"/>
            <a:ext cx="3157299" cy="354330"/>
          </a:xfrm>
          <a:prstGeom prst="rect">
            <a:avLst/>
          </a:prstGeom>
          <a:noFill/>
          <a:ln/>
        </p:spPr>
        <p:txBody>
          <a:bodyPr wrap="none" lIns="0" tIns="0" rIns="0" bIns="0" rtlCol="0" anchor="t"/>
          <a:lstStyle/>
          <a:p>
            <a:pPr algn="l" indent="0" marL="0">
              <a:lnSpc>
                <a:spcPts val="2750"/>
              </a:lnSpc>
              <a:buNone/>
            </a:pPr>
            <a:r>
              <a:rPr lang="en-US" sz="2200" dirty="0">
                <a:solidFill>
                  <a:srgbClr val="CFCBBF"/>
                </a:solidFill>
                <a:latin typeface="Prata" pitchFamily="34" charset="0"/>
                <a:ea typeface="Prata" pitchFamily="34" charset="-122"/>
                <a:cs typeface="Prata" pitchFamily="34" charset="-120"/>
              </a:rPr>
              <a:t>Areas for Improvement</a:t>
            </a:r>
            <a:endParaRPr lang="en-US" sz="2200" dirty="0"/>
          </a:p>
        </p:txBody>
      </p:sp>
      <p:sp>
        <p:nvSpPr>
          <p:cNvPr id="9" name="Text 6"/>
          <p:cNvSpPr/>
          <p:nvPr/>
        </p:nvSpPr>
        <p:spPr>
          <a:xfrm>
            <a:off x="5973008" y="5615226"/>
            <a:ext cx="3421499" cy="1451610"/>
          </a:xfrm>
          <a:prstGeom prst="rect">
            <a:avLst/>
          </a:prstGeom>
          <a:noFill/>
          <a:ln/>
        </p:spPr>
        <p:txBody>
          <a:bodyPr wrap="square" lIns="0" tIns="0" rIns="0" bIns="0" rtlCol="0" anchor="t"/>
          <a:lstStyle/>
          <a:p>
            <a:pPr algn="l" indent="0" marL="0">
              <a:lnSpc>
                <a:spcPts val="2850"/>
              </a:lnSpc>
              <a:buNone/>
            </a:pPr>
            <a:r>
              <a:rPr lang="en-US" sz="1750" dirty="0">
                <a:solidFill>
                  <a:srgbClr val="CFCBBF"/>
                </a:solidFill>
                <a:latin typeface="Raleway" pitchFamily="34" charset="0"/>
                <a:ea typeface="Raleway" pitchFamily="34" charset="-122"/>
                <a:cs typeface="Raleway" pitchFamily="34" charset="-120"/>
              </a:rPr>
              <a:t>Low recall for glioma tumors suggests need for further data or model refinement to reduce false negatives.</a:t>
            </a:r>
            <a:endParaRPr lang="en-US" sz="1750" dirty="0"/>
          </a:p>
        </p:txBody>
      </p:sp>
      <p:sp>
        <p:nvSpPr>
          <p:cNvPr id="10" name="Shape 7"/>
          <p:cNvSpPr/>
          <p:nvPr/>
        </p:nvSpPr>
        <p:spPr>
          <a:xfrm>
            <a:off x="9677995" y="5046940"/>
            <a:ext cx="510302" cy="510302"/>
          </a:xfrm>
          <a:prstGeom prst="roundRect">
            <a:avLst>
              <a:gd name="adj" fmla="val 6667"/>
            </a:avLst>
          </a:prstGeom>
          <a:solidFill>
            <a:srgbClr val="3A3B3C"/>
          </a:solidFill>
          <a:ln/>
        </p:spPr>
      </p:sp>
      <p:sp>
        <p:nvSpPr>
          <p:cNvPr id="11" name="Text 8"/>
          <p:cNvSpPr/>
          <p:nvPr/>
        </p:nvSpPr>
        <p:spPr>
          <a:xfrm>
            <a:off x="10415111" y="5124807"/>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CFCBBF"/>
                </a:solidFill>
                <a:latin typeface="Prata" pitchFamily="34" charset="0"/>
                <a:ea typeface="Prata" pitchFamily="34" charset="-122"/>
                <a:cs typeface="Prata" pitchFamily="34" charset="-120"/>
              </a:rPr>
              <a:t>Future Work</a:t>
            </a:r>
            <a:endParaRPr lang="en-US" sz="2200" dirty="0"/>
          </a:p>
        </p:txBody>
      </p:sp>
      <p:sp>
        <p:nvSpPr>
          <p:cNvPr id="12" name="Text 9"/>
          <p:cNvSpPr/>
          <p:nvPr/>
        </p:nvSpPr>
        <p:spPr>
          <a:xfrm>
            <a:off x="10415111" y="5615226"/>
            <a:ext cx="3421499" cy="1451610"/>
          </a:xfrm>
          <a:prstGeom prst="rect">
            <a:avLst/>
          </a:prstGeom>
          <a:noFill/>
          <a:ln/>
        </p:spPr>
        <p:txBody>
          <a:bodyPr wrap="square" lIns="0" tIns="0" rIns="0" bIns="0" rtlCol="0" anchor="t"/>
          <a:lstStyle/>
          <a:p>
            <a:pPr algn="l" indent="0" marL="0">
              <a:lnSpc>
                <a:spcPts val="2850"/>
              </a:lnSpc>
              <a:buNone/>
            </a:pPr>
            <a:r>
              <a:rPr lang="en-US" sz="1750" dirty="0">
                <a:solidFill>
                  <a:srgbClr val="CFCBBF"/>
                </a:solidFill>
                <a:latin typeface="Raleway" pitchFamily="34" charset="0"/>
                <a:ea typeface="Raleway" pitchFamily="34" charset="-122"/>
                <a:cs typeface="Raleway" pitchFamily="34" charset="-120"/>
              </a:rPr>
              <a:t>Expand dataset, explore alternative architectures, and enhance interpretability for clinical adoption.</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8</Slides>
  <Notes>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8</vt:i4>
      </vt:variant>
    </vt:vector>
  </HeadingPairs>
  <TitlesOfParts>
    <vt:vector size="11" baseType="lpstr">
      <vt:lpstr>Arial</vt:lpstr>
      <vt:lpstr>Calibri</vt:lpstr>
      <vt:lpstr>Office Theme</vt:lpstr>
      <vt:lpstr>Slide 1</vt:lpstr>
      <vt:lpstr>Slide 2</vt:lpstr>
      <vt:lpstr>Slide 3</vt:lpstr>
      <vt:lpstr>Slide 4</vt:lpstr>
      <vt:lpstr>Slide 5</vt:lpstr>
      <vt:lpstr>Slide 6</vt:lpstr>
      <vt:lpstr>Slide 7</vt:lpstr>
      <vt:lpstr>Slide 8</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2025-05-12T10:57:16Z</dcterms:created>
  <dcterms:modified xsi:type="dcterms:W3CDTF">2025-05-12T10:57:16Z</dcterms:modified>
</cp:coreProperties>
</file>